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12192000"/>
  <p:notesSz cx="6858000" cy="9144000"/>
  <p:embeddedFontLst>
    <p:embeddedFont>
      <p:font typeface="Montserra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8" roundtripDataSignature="AMtx7mj3R39MCICRRRAeWm2YrhHvkMqv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ontserrat-bold.fntdata"/><Relationship Id="rId12" Type="http://schemas.openxmlformats.org/officeDocument/2006/relationships/slide" Target="slides/slide8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1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10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customschemas.google.com/relationships/presentationmetadata" Target="meta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2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2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3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22" name="Google Shape;22;p3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1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4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2"/>
          <p:cNvSpPr txBox="1"/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2"/>
          <p:cNvSpPr txBox="1"/>
          <p:nvPr>
            <p:ph idx="1" type="body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4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showMasterSp="0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3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showMasterSp="0" type="secHead">
  <p:cSld name="SECTION_HEADER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5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5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3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43" name="Google Shape;43;p3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1" type="body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7" name="Google Shape;47;p36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37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5" name="Google Shape;55;p37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37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9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9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39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9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0"/>
          <p:cNvSpPr txBox="1"/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0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D7D0C0"/>
          </a:solidFill>
          <a:ln>
            <a:noFill/>
          </a:ln>
        </p:spPr>
      </p:sp>
      <p:sp>
        <p:nvSpPr>
          <p:cNvPr id="79" name="Google Shape;79;p40"/>
          <p:cNvSpPr txBox="1"/>
          <p:nvPr>
            <p:ph idx="1" type="body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4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31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3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3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3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3" name="Google Shape;13;p3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hyperlink" Target="https://www.agendadigitale.eu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beinternetawesome.withgoogle.com/it_it/periragazzi" TargetMode="External"/><Relationship Id="rId4" Type="http://schemas.openxmlformats.org/officeDocument/2006/relationships/image" Target="../media/image16.png"/><Relationship Id="rId5" Type="http://schemas.openxmlformats.org/officeDocument/2006/relationships/hyperlink" Target="https://beinternetawesome.withgoogle.com/it_it/interland" TargetMode="External"/><Relationship Id="rId6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Relationship Id="rId4" Type="http://schemas.openxmlformats.org/officeDocument/2006/relationships/hyperlink" Target="http://www.youtube.com/watch?v=QATKI1I-79Y" TargetMode="External"/><Relationship Id="rId5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agendadigitale.eu/" TargetMode="External"/><Relationship Id="rId4" Type="http://schemas.openxmlformats.org/officeDocument/2006/relationships/hyperlink" Target="https://www.cittadinanzadigitale.eu/" TargetMode="External"/><Relationship Id="rId5" Type="http://schemas.openxmlformats.org/officeDocument/2006/relationships/hyperlink" Target="https://www.commonsense.org/education/" TargetMode="External"/><Relationship Id="rId6" Type="http://schemas.openxmlformats.org/officeDocument/2006/relationships/hyperlink" Target="https://mondodigitale.org/it" TargetMode="External"/><Relationship Id="rId7" Type="http://schemas.openxmlformats.org/officeDocument/2006/relationships/hyperlink" Target="https://paroleostili.it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115711" y="846486"/>
            <a:ext cx="11959242" cy="21701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ct val="100000"/>
              <a:buFont typeface="Calibri"/>
              <a:buNone/>
            </a:pPr>
            <a:br>
              <a:rPr lang="it-IT" sz="5300">
                <a:solidFill>
                  <a:srgbClr val="9B2D1F"/>
                </a:solidFill>
              </a:rPr>
            </a:br>
            <a:br>
              <a:rPr lang="it-IT" sz="5300">
                <a:solidFill>
                  <a:srgbClr val="9B2D1F"/>
                </a:solidFill>
              </a:rPr>
            </a:br>
            <a:r>
              <a:rPr lang="it-IT" sz="5300">
                <a:solidFill>
                  <a:srgbClr val="9B2D1F"/>
                </a:solidFill>
              </a:rPr>
              <a:t>DIRITTI E DOVERI</a:t>
            </a:r>
            <a:br>
              <a:rPr lang="it-IT" sz="5300">
                <a:solidFill>
                  <a:srgbClr val="9B2D1F"/>
                </a:solidFill>
              </a:rPr>
            </a:br>
            <a:r>
              <a:rPr lang="it-IT" sz="5300">
                <a:solidFill>
                  <a:srgbClr val="9B2D1F"/>
                </a:solidFill>
              </a:rPr>
              <a:t>DEL </a:t>
            </a:r>
            <a:br>
              <a:rPr lang="it-IT" sz="5300">
                <a:solidFill>
                  <a:srgbClr val="9B2D1F"/>
                </a:solidFill>
              </a:rPr>
            </a:br>
            <a:r>
              <a:rPr lang="it-IT" sz="5300">
                <a:solidFill>
                  <a:srgbClr val="9B2D1F"/>
                </a:solidFill>
              </a:rPr>
              <a:t>CITTADINO DIGITALE</a:t>
            </a:r>
            <a:br>
              <a:rPr lang="it-IT" sz="6000">
                <a:solidFill>
                  <a:srgbClr val="9B2D1F"/>
                </a:solidFill>
              </a:rPr>
            </a:br>
            <a:endParaRPr sz="6000">
              <a:solidFill>
                <a:srgbClr val="9B2D1F"/>
              </a:solidFill>
            </a:endParaRPr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1191491" y="4463934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it-IT" sz="3200"/>
              <a:t>EDUCARE ALLA CITTADINANZA DIGITALE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rPr b="1" lang="it-IT" sz="3200"/>
              <a:t>2 FEBBRAIO 2022</a:t>
            </a:r>
            <a:endParaRPr b="1" sz="3200"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rPr b="1" lang="it-IT" sz="3200"/>
              <a:t>KATIA BUCCELLI</a:t>
            </a:r>
            <a:endParaRPr b="1" sz="3200"/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 b="40762" l="0" r="0" t="0"/>
          <a:stretch/>
        </p:blipFill>
        <p:spPr>
          <a:xfrm>
            <a:off x="8731211" y="0"/>
            <a:ext cx="3343742" cy="84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0426" y="2180436"/>
            <a:ext cx="4479263" cy="1804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4800"/>
              <a:buFont typeface="Calibri"/>
              <a:buNone/>
            </a:pPr>
            <a:r>
              <a:rPr b="1" lang="it-IT">
                <a:solidFill>
                  <a:srgbClr val="9B2D1F"/>
                </a:solidFill>
              </a:rPr>
              <a:t>L’OCEANO DIGITALE</a:t>
            </a:r>
            <a:br>
              <a:rPr b="1" lang="it-IT"/>
            </a:br>
            <a:endParaRPr/>
          </a:p>
        </p:txBody>
      </p:sp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Imparare a nuotare nell’oceano digitale  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La metafora del nuotatore illustra gli 8 livelli di padronanza che descrivono la maniera in cui sappiamo mettere in atto una determinata competenza.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I livelli di padronanza costituiscono una sorta di declinazione di una competenza.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br>
              <a:rPr lang="it-IT"/>
            </a:br>
            <a:endParaRPr/>
          </a:p>
        </p:txBody>
      </p:sp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765" y="3315768"/>
            <a:ext cx="4275166" cy="3021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8584" y="0"/>
            <a:ext cx="970490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>
            <p:ph type="title"/>
          </p:nvPr>
        </p:nvSpPr>
        <p:spPr>
          <a:xfrm>
            <a:off x="649480" y="76913"/>
            <a:ext cx="11075350" cy="1660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4800"/>
              <a:buFont typeface="Calibri"/>
              <a:buNone/>
            </a:pPr>
            <a:r>
              <a:rPr b="1" lang="it-IT">
                <a:solidFill>
                  <a:srgbClr val="9B2D1F"/>
                </a:solidFill>
                <a:latin typeface="Calibri"/>
                <a:ea typeface="Calibri"/>
                <a:cs typeface="Calibri"/>
                <a:sym typeface="Calibri"/>
              </a:rPr>
              <a:t>LE 8 COMPETENZE CHIAVE EUROPEE</a:t>
            </a:r>
            <a:br>
              <a:rPr b="1" lang="it-IT">
                <a:solidFill>
                  <a:srgbClr val="00416B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/>
          </a:p>
        </p:txBody>
      </p:sp>
      <p:sp>
        <p:nvSpPr>
          <p:cNvPr id="173" name="Google Shape;173;p12"/>
          <p:cNvSpPr txBox="1"/>
          <p:nvPr>
            <p:ph idx="1" type="body"/>
          </p:nvPr>
        </p:nvSpPr>
        <p:spPr>
          <a:xfrm>
            <a:off x="282011" y="1737360"/>
            <a:ext cx="11639372" cy="4131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85000" lnSpcReduction="10000"/>
          </a:bodyPr>
          <a:lstStyle/>
          <a:p>
            <a:pPr indent="-10795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i="1" lang="it-IT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L'individuazione delle 8 competenze chiave europee (dette anche competenze chiave di cittadinanza) da parte dell'Unione Europea è il frutto di un percorso lungo, iniziato nel 2006 e profondamente innovato nel 2018. </a:t>
            </a:r>
            <a:endParaRPr i="1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79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i="1" lang="it-IT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Rappresentano un punto di riferimento per la normativa italiana, soprattutto in tema di scuola e didattica.</a:t>
            </a:r>
            <a:endParaRPr/>
          </a:p>
          <a:p>
            <a:pPr indent="-107950" lvl="0" marL="6238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it-IT"/>
              <a:t>competenza alfabetica funzionale</a:t>
            </a:r>
            <a:endParaRPr/>
          </a:p>
          <a:p>
            <a:pPr indent="-107950" lvl="0" marL="6238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it-IT"/>
              <a:t>competenza multilinguistica</a:t>
            </a:r>
            <a:endParaRPr/>
          </a:p>
          <a:p>
            <a:pPr indent="-107950" lvl="0" marL="6238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it-IT"/>
              <a:t>competenza matematica e competenza di base in scienze e tecnologie</a:t>
            </a:r>
            <a:endParaRPr/>
          </a:p>
          <a:p>
            <a:pPr indent="-107950" lvl="0" marL="6238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b="1" i="1" lang="it-IT">
                <a:solidFill>
                  <a:srgbClr val="9B2D1F"/>
                </a:solidFill>
              </a:rPr>
              <a:t>competenza digitale</a:t>
            </a:r>
            <a:endParaRPr b="1" i="1">
              <a:solidFill>
                <a:srgbClr val="9B2D1F"/>
              </a:solidFill>
            </a:endParaRPr>
          </a:p>
          <a:p>
            <a:pPr indent="-107950" lvl="0" marL="6238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it-IT"/>
              <a:t>competenza personale, sociale e capacità di imparare ad imparare</a:t>
            </a:r>
            <a:endParaRPr/>
          </a:p>
          <a:p>
            <a:pPr indent="-107950" lvl="0" marL="6238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b="1" i="1" lang="it-IT">
                <a:solidFill>
                  <a:srgbClr val="9B2D1F"/>
                </a:solidFill>
              </a:rPr>
              <a:t>competenza sociale e civica in materia di cittadinanza</a:t>
            </a:r>
            <a:endParaRPr b="1" i="1">
              <a:solidFill>
                <a:srgbClr val="9B2D1F"/>
              </a:solidFill>
            </a:endParaRPr>
          </a:p>
          <a:p>
            <a:pPr indent="-107950" lvl="0" marL="6238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it-IT"/>
              <a:t>competenza imprenditoriale</a:t>
            </a:r>
            <a:endParaRPr/>
          </a:p>
          <a:p>
            <a:pPr indent="-107950" lvl="0" marL="6238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it-IT"/>
              <a:t>competenza in materia di consapevolezza ed espressione culturali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74" name="Google Shape;1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0894" y="4144711"/>
            <a:ext cx="3853936" cy="152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"/>
          <p:cNvSpPr txBox="1"/>
          <p:nvPr>
            <p:ph type="title"/>
          </p:nvPr>
        </p:nvSpPr>
        <p:spPr>
          <a:xfrm>
            <a:off x="439253" y="391487"/>
            <a:ext cx="10058400" cy="609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it-IT">
                <a:solidFill>
                  <a:srgbClr val="FF0000"/>
                </a:solidFill>
              </a:rPr>
              <a:t>EDUCAZIONE ALLA CITTADINANZA DIGITALE </a:t>
            </a:r>
            <a:endParaRPr/>
          </a:p>
        </p:txBody>
      </p:sp>
      <p:pic>
        <p:nvPicPr>
          <p:cNvPr descr="Studente, Donna, Avvio, Business, Persone, Studenti" id="180" name="Google Shape;18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7653" y="391487"/>
            <a:ext cx="1261359" cy="87900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6"/>
          <p:cNvSpPr/>
          <p:nvPr/>
        </p:nvSpPr>
        <p:spPr>
          <a:xfrm>
            <a:off x="136733" y="1642415"/>
            <a:ext cx="11955565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Insegnamento trasversale per sviluppare con gradualità, in relazione all'età degli alunni, abilità e conoscenze digitali essenziali: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analizzare, confrontare e valutare criticamente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credibilità e l'</a:t>
            </a:r>
            <a:r>
              <a:rPr b="1" i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affidabilità delle fonti di dati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informazioni e contenuti digitali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interagire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attraverso varie tecnologie digitali e individuare i </a:t>
            </a: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mezzi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le </a:t>
            </a: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 di comunicazione digitali appropriati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un determinato contesto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informarsi e partecipare al dibattito pubblico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attraverso l'utilizzo di servizi digitali pubblici e privati……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i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conoscere le norme comportamentali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osservare nell'ambito dell'utilizzo delle tecnologie digitali e dell'interazione in ambienti digitali…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creare e gestire l'identità digitale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essere in grado di </a:t>
            </a:r>
            <a:r>
              <a:rPr b="1" i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proteggere la propria reputazione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…condividere informazioni personali identificabili proteggendo se stessi e gli altri;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conoscere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politiche sulla </a:t>
            </a:r>
            <a:r>
              <a:rPr b="1" i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tutela della riservatezza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applicate dai servizi digitali relativamente all'uso dei dati personali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essere in grado di </a:t>
            </a:r>
            <a:r>
              <a:rPr b="1" i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evitare rischi per la salute e minacce al proprio benessere fisico e psicologico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essere in grado di proteggere sé e gli altri da eventuali pericoli in ambienti digitali; essere consapevoli di come le tecnologie digitali possono influire sul benessere psicofisico e sull'inclusione sociale, con particolare attenzione ai comportamenti riconducibili al bullismo e al cyberbullismo…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4800"/>
              <a:buFont typeface="Calibri"/>
              <a:buNone/>
            </a:pPr>
            <a:r>
              <a:rPr b="1" lang="it-IT">
                <a:solidFill>
                  <a:srgbClr val="9B2D1F"/>
                </a:solidFill>
              </a:rPr>
              <a:t>CITTADINANZA DIGITALE</a:t>
            </a:r>
            <a:r>
              <a:rPr b="1" lang="it-IT"/>
              <a:t> </a:t>
            </a:r>
            <a:endParaRPr/>
          </a:p>
        </p:txBody>
      </p:sp>
      <p:pic>
        <p:nvPicPr>
          <p:cNvPr descr="Scuola, Tablet, Ipad, Educazione, Studente, Ragazza" id="187" name="Google Shape;1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2826" y="467244"/>
            <a:ext cx="1631661" cy="108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3"/>
          <p:cNvSpPr/>
          <p:nvPr/>
        </p:nvSpPr>
        <p:spPr>
          <a:xfrm>
            <a:off x="1097280" y="1982803"/>
            <a:ext cx="10473726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1" i="0" lang="it-IT" sz="18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cittadinanza digitale </a:t>
            </a:r>
            <a:r>
              <a:rPr b="0" i="0" lang="it-IT" sz="18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è la capacità di un individuo di partecipare alla società online.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b="1" lang="it-IT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cittadino digitale </a:t>
            </a:r>
            <a:r>
              <a:rPr lang="it-IT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diviene portatore di diritti e doveri.</a:t>
            </a:r>
            <a:endParaRPr sz="180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“cittadinanza digitale” è l’insieme di diritti/doveri che, grazie al supporto di una  serie di strumenti (l’identità, il domicilio, le firme digitali) e servizi, mira a semplificare il rapporto tra cittadini, imprese e pubblica amministrazione tramite le tecnologie digitali.(</a:t>
            </a:r>
            <a:r>
              <a:rPr lang="it-IT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https://www.agendadigitale.eu/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Educare alla cittadinanza digitale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 consentire l’uso responsabile della tecnologia da parte di chiunque utilizzi computer, Internet e dispositivi digitali per interagire con gli altri a qualsiasi livello.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cittadino digitale deve essere in grado di </a:t>
            </a: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esercitare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propria </a:t>
            </a: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cittadinanza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usando in modo consapevole gli strumenti tecnologici, in base ai bisogni individuali.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/>
          <p:nvPr>
            <p:ph type="title"/>
          </p:nvPr>
        </p:nvSpPr>
        <p:spPr>
          <a:xfrm>
            <a:off x="781085" y="247828"/>
            <a:ext cx="10058400" cy="609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ct val="100000"/>
              <a:buFont typeface="Calibri"/>
              <a:buNone/>
            </a:pPr>
            <a:r>
              <a:rPr lang="it-IT">
                <a:solidFill>
                  <a:srgbClr val="9B2D1F"/>
                </a:solidFill>
              </a:rPr>
              <a:t>L’INCLUSIONE DIGITALE</a:t>
            </a:r>
            <a:endParaRPr>
              <a:solidFill>
                <a:srgbClr val="9B2D1F"/>
              </a:solidFill>
            </a:endParaRPr>
          </a:p>
        </p:txBody>
      </p:sp>
      <p:pic>
        <p:nvPicPr>
          <p:cNvPr descr="Mani, Ipad, Compressa, Tecnologia, Tavoletta Digitale" id="194" name="Google Shape;1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8903" y="283854"/>
            <a:ext cx="1719864" cy="114657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5"/>
          <p:cNvSpPr/>
          <p:nvPr/>
        </p:nvSpPr>
        <p:spPr>
          <a:xfrm>
            <a:off x="470019" y="1897167"/>
            <a:ext cx="10989892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opportunità offerte dalle tecnologie richiedono una riflessione sull’</a:t>
            </a:r>
            <a:r>
              <a:rPr b="1" i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inclusione digitale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intesa come la possibilità per tutti i cittadini di usufruire dei vantaggi derivati dall’uso delle tecnologie. Non è però possibile fruire il web secondo le sue piene potenzialità se non si conoscono le sue regole e non si possiedono le competenze tecniche per il suo utilizzo.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1800"/>
              <a:buFont typeface="Noto Sans Symbols"/>
              <a:buChar char="❑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 alfabetizzazione digitale indica la capacità di utilizzo e di fruizione dei nuovi media e del digitale.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1800"/>
              <a:buFont typeface="Noto Sans Symbols"/>
              <a:buChar char="❑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tecnologia è in continua evoluzione ed è necessario comprenderla per apprendere come utilizzarla o per adattarsi al cambiamento.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1800"/>
              <a:buFont typeface="Noto Sans Symbols"/>
              <a:buChar char="❑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Digitalizzazione di un gran numero di servizi pubblici.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1800"/>
              <a:buFont typeface="Noto Sans Symbols"/>
              <a:buChar char="❑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digitale può portare benefici al sistema economico e condurre alla crescita in ambito culturale.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1800"/>
              <a:buFont typeface="Noto Sans Symbols"/>
              <a:buChar char="❑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tecnologia può inoltre contrastare le differenze in ambito sociale e favorire l’inserimento sociale e lavorativo delle categorie di cittadini più emarginate.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Inclusione digitale: costruire le condizioni per l’uguaglianza delle opportunità nell’utilizzo della rete e per lo sviluppo di una cultura dell’innovazione e della creatività, per superare il nuovo analfabetismo e la discriminazione sociale e culturale.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4800"/>
              <a:buFont typeface="Calibri"/>
              <a:buNone/>
            </a:pPr>
            <a:r>
              <a:rPr lang="it-IT">
                <a:solidFill>
                  <a:srgbClr val="9B2D1F"/>
                </a:solidFill>
              </a:rPr>
              <a:t>EDUCAZIONE DIGITALE</a:t>
            </a:r>
            <a:endParaRPr>
              <a:solidFill>
                <a:srgbClr val="9B2D1F"/>
              </a:solidFill>
            </a:endParaRPr>
          </a:p>
        </p:txBody>
      </p:sp>
      <p:sp>
        <p:nvSpPr>
          <p:cNvPr id="201" name="Google Shape;201;p17"/>
          <p:cNvSpPr txBox="1"/>
          <p:nvPr>
            <p:ph idx="1" type="body"/>
          </p:nvPr>
        </p:nvSpPr>
        <p:spPr>
          <a:xfrm>
            <a:off x="521293" y="1845734"/>
            <a:ext cx="11331724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I bambini oggi utilizzano precocemente tecnologie e nuovi media, trascorrono molto tempo rapportandosi con strumenti interattivi e sono predisposti a un utilizzo più intuitivo e spontaneo.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Ci sono però abilità e competenze che non è possibile apprendere in modo spontaneo.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Si sopravvalutano le reali conoscenze dei ragazzi di oggi circa il web e il mondo digitale.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Le competenze tecnologiche non possono essere innate ed è importante una buona “educazione digitale”.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I ragazzi non sono pienamente consapevoli dei rischi e delle problematiche della navigazione in internet, della pubblicazione di contenuti sui social e non sempre sanno riconoscere le fonti attendibili da quelle che, invece, non lo sono.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La scuola deve diventare il luogo privilegiato in cui porre le basi per esercitare il diritto-dovere a una valida cittadinanza digitale. </a:t>
            </a:r>
            <a:endParaRPr/>
          </a:p>
        </p:txBody>
      </p:sp>
      <p:pic>
        <p:nvPicPr>
          <p:cNvPr id="202" name="Google Shape;20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293" y="84225"/>
            <a:ext cx="2592224" cy="1547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 txBox="1"/>
          <p:nvPr>
            <p:ph type="title"/>
          </p:nvPr>
        </p:nvSpPr>
        <p:spPr>
          <a:xfrm>
            <a:off x="333285" y="495656"/>
            <a:ext cx="10058400" cy="6007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ct val="100000"/>
              <a:buFont typeface="Calibri"/>
              <a:buNone/>
            </a:pPr>
            <a:r>
              <a:rPr lang="it-IT">
                <a:solidFill>
                  <a:srgbClr val="9B2D1F"/>
                </a:solidFill>
              </a:rPr>
              <a:t>CONSAPEVOLEZZA</a:t>
            </a:r>
            <a:endParaRPr>
              <a:solidFill>
                <a:srgbClr val="9B2D1F"/>
              </a:solidFill>
            </a:endParaRPr>
          </a:p>
        </p:txBody>
      </p:sp>
      <p:sp>
        <p:nvSpPr>
          <p:cNvPr id="208" name="Google Shape;208;p18"/>
          <p:cNvSpPr txBox="1"/>
          <p:nvPr>
            <p:ph idx="1" type="body"/>
          </p:nvPr>
        </p:nvSpPr>
        <p:spPr>
          <a:xfrm>
            <a:off x="333285" y="1845734"/>
            <a:ext cx="11690647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Per lo sviluppo di buone competenze digitali il primo passo da compiere va indirizzato alla </a:t>
            </a:r>
            <a:r>
              <a:rPr b="1" i="1" lang="it-IT"/>
              <a:t>consapevolezza</a:t>
            </a:r>
            <a:r>
              <a:rPr lang="it-IT"/>
              <a:t>  dei termini e delle condizioni di utilizzo delle applicazioni più comunemente usate. 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it-IT"/>
              <a:t>Instagram, Snapchat, TikTok indicano la soglia dei 13 anni come età minima per iscriversi e utilizzare i loro servizi.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it-IT"/>
              <a:t>Google prevede un’età di almeno 14 anni per aprire un proprio account e un proprio canale Youtube (ad eccezione degli account G Suite for Education attivati dalle scuole).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it-IT"/>
              <a:t>WhatsApp, l’applicazione di messaggistica più usata, per l’iscrizione richiede un’età minima di 16 anni.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09" name="Google Shape;2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1017" y="222189"/>
            <a:ext cx="2032840" cy="1435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/>
          <p:nvPr>
            <p:ph type="title"/>
          </p:nvPr>
        </p:nvSpPr>
        <p:spPr>
          <a:xfrm>
            <a:off x="857997" y="495656"/>
            <a:ext cx="10058400" cy="6007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ct val="100000"/>
              <a:buFont typeface="Calibri"/>
              <a:buNone/>
            </a:pPr>
            <a:r>
              <a:rPr lang="it-IT">
                <a:solidFill>
                  <a:srgbClr val="9B2D1F"/>
                </a:solidFill>
              </a:rPr>
              <a:t>CONSAPEVOLEZZA</a:t>
            </a:r>
            <a:endParaRPr>
              <a:solidFill>
                <a:srgbClr val="9B2D1F"/>
              </a:solidFill>
            </a:endParaRPr>
          </a:p>
        </p:txBody>
      </p:sp>
      <p:sp>
        <p:nvSpPr>
          <p:cNvPr id="215" name="Google Shape;215;p19"/>
          <p:cNvSpPr txBox="1"/>
          <p:nvPr>
            <p:ph idx="1" type="body"/>
          </p:nvPr>
        </p:nvSpPr>
        <p:spPr>
          <a:xfrm>
            <a:off x="282011" y="1162229"/>
            <a:ext cx="11041167" cy="4399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b="1" lang="it-IT">
                <a:solidFill>
                  <a:srgbClr val="9B2D1F"/>
                </a:solidFill>
              </a:rPr>
              <a:t>Tutto può essere condiviso?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27000" lvl="0" marL="9144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La Legge tutela il diritto all’immagine all’art. 10 del codice civile. Tale articolo, in sintesi, vieta ogni condivisione o pubblicazione di fotografie o video senza il consenso della persona coinvolta. Per chi infrange questa legge sono previste sanzioni.</a:t>
            </a:r>
            <a:endParaRPr/>
          </a:p>
          <a:p>
            <a:pPr indent="-127000" lvl="0" marL="9144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È inoltre importante educare i nostri alunni a un approccio consapevole in merito a: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• </a:t>
            </a:r>
            <a:r>
              <a:rPr b="1" lang="it-IT"/>
              <a:t>contenuti</a:t>
            </a:r>
            <a:r>
              <a:rPr lang="it-IT"/>
              <a:t>: esposizione a temi non appropriati, accesso a siti vietati o che promuovono stili di vita e    		comportamenti dannosi o autolesivi, pedopornografia, ecc.;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• </a:t>
            </a:r>
            <a:r>
              <a:rPr b="1" lang="it-IT"/>
              <a:t>contatti</a:t>
            </a:r>
            <a:r>
              <a:rPr lang="it-IT"/>
              <a:t>: adescamento online, cyberbullismo, furto di identità;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• </a:t>
            </a:r>
            <a:r>
              <a:rPr b="1" lang="it-IT"/>
              <a:t>condotte</a:t>
            </a:r>
            <a:r>
              <a:rPr lang="it-IT"/>
              <a:t>: comportamenti aggressivi, violazione della Privacy, dipendenza da Internet, violazione del 	 	        Copyright.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16" name="Google Shape;2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997" y="165307"/>
            <a:ext cx="2241846" cy="1492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/>
          <p:nvPr/>
        </p:nvSpPr>
        <p:spPr>
          <a:xfrm>
            <a:off x="700755" y="2085174"/>
            <a:ext cx="11126623" cy="2885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A0A0A"/>
                </a:solidFill>
                <a:latin typeface="Verdana"/>
                <a:ea typeface="Verdana"/>
                <a:cs typeface="Verdana"/>
                <a:sym typeface="Verdana"/>
              </a:rPr>
              <a:t>La consapevolezza è il presupposto che conduce alla </a:t>
            </a:r>
            <a:r>
              <a:rPr b="1" i="1" lang="it-IT" sz="1800">
                <a:solidFill>
                  <a:srgbClr val="0A0A0A"/>
                </a:solidFill>
                <a:latin typeface="Verdana"/>
                <a:ea typeface="Verdana"/>
                <a:cs typeface="Verdana"/>
                <a:sym typeface="Verdana"/>
              </a:rPr>
              <a:t>responsabilità</a:t>
            </a:r>
            <a:r>
              <a:rPr lang="it-IT" sz="1800">
                <a:solidFill>
                  <a:srgbClr val="0A0A0A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1800"/>
              <a:buFont typeface="Noto Sans Symbols"/>
              <a:buChar char="❑"/>
            </a:pPr>
            <a:r>
              <a:rPr lang="it-IT" sz="1800">
                <a:solidFill>
                  <a:srgbClr val="0A0A0A"/>
                </a:solidFill>
                <a:latin typeface="Verdana"/>
                <a:ea typeface="Verdana"/>
                <a:cs typeface="Verdana"/>
                <a:sym typeface="Verdana"/>
              </a:rPr>
              <a:t>La scuola deve essere in grado di orientare gli alunni a mettere in atto comportamenti civili e responsabili anche quando sono online. </a:t>
            </a:r>
            <a:endParaRPr sz="1800">
              <a:solidFill>
                <a:srgbClr val="0A0A0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71450" lvl="0" marL="285750" marR="0" rtl="0" algn="just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rgbClr val="0A0A0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85750" marR="0" rtl="0" algn="just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1800"/>
              <a:buFont typeface="Noto Sans Symbols"/>
              <a:buChar char="❑"/>
            </a:pPr>
            <a:r>
              <a:rPr lang="it-IT" sz="1800">
                <a:solidFill>
                  <a:srgbClr val="0A0A0A"/>
                </a:solidFill>
                <a:latin typeface="Verdana"/>
                <a:ea typeface="Verdana"/>
                <a:cs typeface="Verdana"/>
                <a:sym typeface="Verdana"/>
              </a:rPr>
              <a:t>Impostare chiare ed univoche linee guida affinché anche in rete i ragazzi adottino condotte corrette e rispettino le stesse regole di buona educazione valide in qualsiasi contesto sociale.</a:t>
            </a:r>
            <a:endParaRPr/>
          </a:p>
          <a:p>
            <a:pPr indent="0" lvl="0" marL="0" marR="0" rtl="0" algn="just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A0A0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1800"/>
              <a:buFont typeface="Noto Sans Symbols"/>
              <a:buChar char="❑"/>
            </a:pPr>
            <a:r>
              <a:rPr lang="it-IT" sz="1800">
                <a:solidFill>
                  <a:srgbClr val="0A0A0A"/>
                </a:solidFill>
                <a:latin typeface="Verdana"/>
                <a:ea typeface="Verdana"/>
                <a:cs typeface="Verdana"/>
                <a:sym typeface="Verdana"/>
              </a:rPr>
              <a:t>Anche se i social media e le piattaforme didattiche vengono usati per motivi scolastici, è bene raccomandare alle famiglie di controllare con regolarità l’uso che ne viene fatto e i contenuti che vengono condivisi.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0"/>
          <p:cNvSpPr txBox="1"/>
          <p:nvPr>
            <p:ph type="title"/>
          </p:nvPr>
        </p:nvSpPr>
        <p:spPr>
          <a:xfrm>
            <a:off x="815268" y="717847"/>
            <a:ext cx="10058400" cy="6007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ct val="100000"/>
              <a:buFont typeface="Calibri"/>
              <a:buNone/>
            </a:pPr>
            <a:r>
              <a:rPr lang="it-IT">
                <a:solidFill>
                  <a:srgbClr val="9B2D1F"/>
                </a:solidFill>
              </a:rPr>
              <a:t>RESPONSABILITÀ</a:t>
            </a:r>
            <a:endParaRPr>
              <a:solidFill>
                <a:srgbClr val="9B2D1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-117475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it-IT"/>
              <a:t>DigComp 2.1 Il quadro di riferimento per le competenze digitali dei cittadini europei</a:t>
            </a:r>
            <a:endParaRPr/>
          </a:p>
          <a:p>
            <a:pPr indent="-123348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D34817"/>
              </a:buClr>
              <a:buSzPct val="100000"/>
              <a:buFont typeface="Noto Sans Symbols"/>
              <a:buChar char="⮚"/>
            </a:pPr>
            <a:r>
              <a:rPr lang="it-IT" sz="2100"/>
              <a:t>Le 8 competenze chiave europee </a:t>
            </a:r>
            <a:endParaRPr/>
          </a:p>
          <a:p>
            <a:pPr indent="-117475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it-IT"/>
              <a:t>LEGGE 20 agosto 2019, n. 92 Introduzione dell'insegnamento scolastico dell'educazione civica. </a:t>
            </a:r>
            <a:endParaRPr/>
          </a:p>
          <a:p>
            <a:pPr indent="-117475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it-IT"/>
              <a:t>DM 22 giugno 2020, n.35 Linee guida per l’insegnamento dell’educazione civica.</a:t>
            </a:r>
            <a:endParaRPr/>
          </a:p>
          <a:p>
            <a:pPr indent="-117475" lvl="0" marL="91440" rtl="0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it-IT"/>
              <a:t>A.s. 2020-2021:</a:t>
            </a:r>
            <a:r>
              <a:rPr b="1" lang="it-IT"/>
              <a:t> </a:t>
            </a:r>
            <a:r>
              <a:rPr lang="it-IT"/>
              <a:t>l’</a:t>
            </a:r>
            <a:r>
              <a:rPr b="1" lang="it-IT"/>
              <a:t>Educazione Civica</a:t>
            </a:r>
            <a:r>
              <a:rPr lang="it-IT"/>
              <a:t> torna sui banchi di scuola con obiettivi formativi chiari e fortemente attuali.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it-IT"/>
              <a:t>Tre assi per lo sviluppo di competenze etiche, morali e di pensiero critico:</a:t>
            </a:r>
            <a:endParaRPr/>
          </a:p>
          <a:p>
            <a:pPr indent="-117475" lvl="0" marL="538163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it-IT"/>
              <a:t>COSTITUZIONE </a:t>
            </a:r>
            <a:endParaRPr/>
          </a:p>
          <a:p>
            <a:pPr indent="-117475" lvl="0" marL="538163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it-IT"/>
              <a:t>SVILUPPO SOSTENIBILE</a:t>
            </a:r>
            <a:endParaRPr/>
          </a:p>
          <a:p>
            <a:pPr indent="-117475" lvl="0" marL="538163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it-IT"/>
              <a:t>CITTADINANZA DIGITALE </a:t>
            </a:r>
            <a:endParaRPr/>
          </a:p>
        </p:txBody>
      </p:sp>
      <p:sp>
        <p:nvSpPr>
          <p:cNvPr id="110" name="Google Shape;110;p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4800"/>
              <a:buFont typeface="Calibri"/>
              <a:buNone/>
            </a:pPr>
            <a:r>
              <a:rPr lang="it-IT">
                <a:solidFill>
                  <a:srgbClr val="9B2D1F"/>
                </a:solidFill>
              </a:rPr>
              <a:t>RIFERIMENTI NORMATIVI</a:t>
            </a:r>
            <a:r>
              <a:rPr lang="it-IT"/>
              <a:t> </a:t>
            </a:r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80434" y="410303"/>
            <a:ext cx="2139297" cy="1203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/>
          <p:nvPr>
            <p:ph idx="1" type="body"/>
          </p:nvPr>
        </p:nvSpPr>
        <p:spPr>
          <a:xfrm>
            <a:off x="640935" y="1845734"/>
            <a:ext cx="10861704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b="1" i="1" lang="it-IT"/>
              <a:t>Consapevolezza</a:t>
            </a:r>
            <a:r>
              <a:rPr lang="it-IT"/>
              <a:t> e </a:t>
            </a:r>
            <a:r>
              <a:rPr b="1" i="1" lang="it-IT"/>
              <a:t>responsabilità</a:t>
            </a:r>
            <a:r>
              <a:rPr lang="it-IT"/>
              <a:t> richiamano un terzo ed ultimo passaggio verso una proficua </a:t>
            </a:r>
            <a:r>
              <a:rPr b="1" i="1" lang="it-IT"/>
              <a:t>collaborazione</a:t>
            </a:r>
            <a:r>
              <a:rPr lang="it-IT"/>
              <a:t> tra scuola e famiglia che rappresenta il cardine per prevenire fenomeni di prevaricazione, uso improprio e distorto degli strumenti informatici.</a:t>
            </a:r>
            <a:r>
              <a:rPr b="1" lang="it-IT"/>
              <a:t> </a:t>
            </a:r>
            <a:endParaRPr b="1"/>
          </a:p>
          <a:p>
            <a:pPr indent="0" lvl="0" marL="9144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265113" lvl="0" marL="265113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Adozione di un patto formativo da siglare sia con gli alunni che con le loro famiglie sull’uso sicuro del   digitale.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Vademecum di norme cui attenersi per difendersi dai rischi legati alle nuove tecnologie.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28" name="Google Shape;228;p21"/>
          <p:cNvSpPr txBox="1"/>
          <p:nvPr>
            <p:ph type="title"/>
          </p:nvPr>
        </p:nvSpPr>
        <p:spPr>
          <a:xfrm>
            <a:off x="815268" y="717847"/>
            <a:ext cx="10058400" cy="6007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ct val="100000"/>
              <a:buFont typeface="Calibri"/>
              <a:buNone/>
            </a:pPr>
            <a:r>
              <a:rPr lang="it-IT">
                <a:solidFill>
                  <a:srgbClr val="9B2D1F"/>
                </a:solidFill>
              </a:rPr>
              <a:t>COLLABORAZIONE</a:t>
            </a:r>
            <a:endParaRPr>
              <a:solidFill>
                <a:srgbClr val="9B2D1F"/>
              </a:solidFill>
            </a:endParaRPr>
          </a:p>
        </p:txBody>
      </p:sp>
      <p:pic>
        <p:nvPicPr>
          <p:cNvPr id="229" name="Google Shape;2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8119" y="132797"/>
            <a:ext cx="2177469" cy="1449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/>
          <p:nvPr>
            <p:ph type="title"/>
          </p:nvPr>
        </p:nvSpPr>
        <p:spPr>
          <a:xfrm>
            <a:off x="1097280" y="286603"/>
            <a:ext cx="10058400" cy="9696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4800"/>
              <a:buFont typeface="Calibri"/>
              <a:buNone/>
            </a:pPr>
            <a:r>
              <a:rPr b="1" lang="it-IT">
                <a:solidFill>
                  <a:srgbClr val="9B2D1F"/>
                </a:solidFill>
              </a:rPr>
              <a:t>LA CORRESPONSABILITÀ EDUCATIVA</a:t>
            </a:r>
            <a:endParaRPr b="1">
              <a:solidFill>
                <a:srgbClr val="9B2D1F"/>
              </a:solidFill>
            </a:endParaRPr>
          </a:p>
        </p:txBody>
      </p:sp>
      <p:sp>
        <p:nvSpPr>
          <p:cNvPr id="235" name="Google Shape;235;p2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Gli artt. 30, 33 e 34 della Costituzione sanciscono: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it-IT"/>
              <a:t> “È dovere e diritto dei genitori mantenere, istruire ed educare i figli…”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it-IT"/>
              <a:t>“…La Repubblica detta le norme generali sull'istruzione ed istituisce scuole…”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it-IT"/>
              <a:t>“La scuola è aperta a tutti. L'istruzione inferiore, impartita per almeno otto anni, è obbligatoria e gratuita…”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 La Costituzione assegna ai genitori e alla scuola il compito di istruire ed educare.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Fondamentale una partnership educativa tra famiglia e scuolaper la crescita e lo sviluppo degli alunni basata sulla condivisione dei valori e su una fattiva collaborazione, nel rispetto reciproco delle competenze.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/>
          <p:nvPr>
            <p:ph type="title"/>
          </p:nvPr>
        </p:nvSpPr>
        <p:spPr>
          <a:xfrm>
            <a:off x="387979" y="286603"/>
            <a:ext cx="10058400" cy="12430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ct val="100000"/>
              <a:buFont typeface="Calibri"/>
              <a:buNone/>
            </a:pPr>
            <a:r>
              <a:rPr b="1" lang="it-IT">
                <a:solidFill>
                  <a:srgbClr val="9B2D1F"/>
                </a:solidFill>
              </a:rPr>
              <a:t>PERCORSI DIDATTICI</a:t>
            </a:r>
            <a:br>
              <a:rPr b="1" lang="it-IT">
                <a:solidFill>
                  <a:srgbClr val="9B2D1F"/>
                </a:solidFill>
              </a:rPr>
            </a:br>
            <a:r>
              <a:rPr b="1" lang="it-IT">
                <a:solidFill>
                  <a:srgbClr val="9B2D1F"/>
                </a:solidFill>
              </a:rPr>
              <a:t>PER L’EDUCAZIONE CIVICA DIGITALE</a:t>
            </a:r>
            <a:endParaRPr b="1">
              <a:solidFill>
                <a:srgbClr val="9B2D1F"/>
              </a:solidFill>
            </a:endParaRPr>
          </a:p>
        </p:txBody>
      </p:sp>
      <p:sp>
        <p:nvSpPr>
          <p:cNvPr id="241" name="Google Shape;241;p23"/>
          <p:cNvSpPr txBox="1"/>
          <p:nvPr>
            <p:ph idx="1" type="body"/>
          </p:nvPr>
        </p:nvSpPr>
        <p:spPr>
          <a:xfrm>
            <a:off x="743483" y="1845734"/>
            <a:ext cx="10921526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ORIENTARSI SUL WEB SAPENDO DISTINGUERE E METTERE IN ATTO I DIRITTI E I DOVERI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/>
              <a:t>     DEL CITTADINO DIGITALE </a:t>
            </a:r>
            <a:endParaRPr/>
          </a:p>
          <a:p>
            <a:pPr indent="-127000" lvl="0" marL="2513013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b="1" lang="it-IT"/>
              <a:t>approfondire i concetti di identità digitale e privacy</a:t>
            </a:r>
            <a:endParaRPr/>
          </a:p>
          <a:p>
            <a:pPr indent="-127000" lvl="0" marL="2513013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b="1" lang="it-IT"/>
              <a:t>comunicare in rete in modo sicuro</a:t>
            </a:r>
            <a:endParaRPr/>
          </a:p>
          <a:p>
            <a:pPr indent="-127000" lvl="0" marL="2513013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b="1" lang="it-IT"/>
              <a:t>difendere la propria reputazione digitale</a:t>
            </a:r>
            <a:endParaRPr/>
          </a:p>
          <a:p>
            <a:pPr indent="-127000" lvl="0" marL="2513013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b="1" lang="it-IT"/>
              <a:t>il diritto d’autore su Internet </a:t>
            </a:r>
            <a:endParaRPr b="1"/>
          </a:p>
          <a:p>
            <a:pPr indent="-127000" lvl="0" marL="2513013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b="1" lang="it-IT"/>
              <a:t>cybersecurity</a:t>
            </a:r>
            <a:endParaRPr b="1"/>
          </a:p>
          <a:p>
            <a:pPr indent="0" lvl="0" marL="2513013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b="1"/>
          </a:p>
        </p:txBody>
      </p:sp>
      <p:pic>
        <p:nvPicPr>
          <p:cNvPr id="242" name="Google Shape;24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9159" y="286603"/>
            <a:ext cx="2005178" cy="1359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20000"/>
          </a:bodyPr>
          <a:lstStyle/>
          <a:p>
            <a:pPr indent="-117475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it-IT" u="sng">
                <a:solidFill>
                  <a:schemeClr val="hlink"/>
                </a:solidFill>
                <a:hlinkClick r:id="rId3"/>
              </a:rPr>
              <a:t>VIVI INTERNET AL MEGLIO</a:t>
            </a:r>
            <a:endParaRPr/>
          </a:p>
          <a:p>
            <a:pPr indent="-129222" lvl="0" marL="1076325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b="1" lang="it-IT" sz="2200"/>
              <a:t>utilizzare la tecnologia con buonsenso</a:t>
            </a:r>
            <a:endParaRPr/>
          </a:p>
          <a:p>
            <a:pPr indent="0" lvl="0" marL="1076325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117475" lvl="0" marL="1076325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b="1" lang="it-IT"/>
              <a:t>imparare a distinguere il vero dal falso</a:t>
            </a:r>
            <a:endParaRPr/>
          </a:p>
          <a:p>
            <a:pPr indent="0" lvl="0" marL="1076325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117475" lvl="0" marL="1076325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b="1" lang="it-IT"/>
              <a:t>custodire le proprie informazioni personali</a:t>
            </a:r>
            <a:endParaRPr/>
          </a:p>
          <a:p>
            <a:pPr indent="0" lvl="0" marL="1076325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117475" lvl="0" marL="1076325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b="1" lang="it-IT">
                <a:solidFill>
                  <a:srgbClr val="414141"/>
                </a:solidFill>
              </a:rPr>
              <a:t>diffondere la gentilezza</a:t>
            </a:r>
            <a:endParaRPr/>
          </a:p>
          <a:p>
            <a:pPr indent="0" lvl="0" marL="1076325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>
              <a:solidFill>
                <a:srgbClr val="414141"/>
              </a:solidFill>
            </a:endParaRPr>
          </a:p>
          <a:p>
            <a:pPr indent="-117475" lvl="0" marL="1076325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b="1" lang="it-IT"/>
              <a:t>assumere un atteggiamento di apertura  al dialogo</a:t>
            </a:r>
            <a:endParaRPr b="1">
              <a:solidFill>
                <a:srgbClr val="414141"/>
              </a:solidFill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248" name="Google Shape;248;p24"/>
          <p:cNvSpPr txBox="1"/>
          <p:nvPr>
            <p:ph type="title"/>
          </p:nvPr>
        </p:nvSpPr>
        <p:spPr>
          <a:xfrm>
            <a:off x="772540" y="303695"/>
            <a:ext cx="10058400" cy="1131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4800"/>
              <a:buFont typeface="Calibri"/>
              <a:buNone/>
            </a:pPr>
            <a:r>
              <a:rPr lang="it-IT">
                <a:solidFill>
                  <a:srgbClr val="9B2D1F"/>
                </a:solidFill>
              </a:rPr>
              <a:t>U.d.A «VIVERE INTERNET AL MEGLIO»</a:t>
            </a:r>
            <a:endParaRPr>
              <a:solidFill>
                <a:srgbClr val="9B2D1F"/>
              </a:solidFill>
            </a:endParaRPr>
          </a:p>
        </p:txBody>
      </p:sp>
      <p:pic>
        <p:nvPicPr>
          <p:cNvPr id="249" name="Google Shape;24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87695" y="364412"/>
            <a:ext cx="1163753" cy="115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maestromirko.com/wp-content/uploads/2020/06/Internaut.png" id="250" name="Google Shape;250;p2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86925" y="2794605"/>
            <a:ext cx="946832" cy="1404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"/>
          <p:cNvSpPr txBox="1"/>
          <p:nvPr>
            <p:ph type="title"/>
          </p:nvPr>
        </p:nvSpPr>
        <p:spPr>
          <a:xfrm>
            <a:off x="960547" y="313630"/>
            <a:ext cx="10058400" cy="9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4800"/>
              <a:buFont typeface="Calibri"/>
              <a:buNone/>
            </a:pPr>
            <a:r>
              <a:rPr lang="it-IT">
                <a:solidFill>
                  <a:srgbClr val="9B2D1F"/>
                </a:solidFill>
              </a:rPr>
              <a:t>U.d.A «IL POTERE DELLE PAROLE»</a:t>
            </a:r>
            <a:endParaRPr>
              <a:solidFill>
                <a:srgbClr val="9B2D1F"/>
              </a:solidFill>
            </a:endParaRPr>
          </a:p>
        </p:txBody>
      </p:sp>
      <p:sp>
        <p:nvSpPr>
          <p:cNvPr id="256" name="Google Shape;256;p25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Le mie parole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Parole bulle</a:t>
            </a:r>
            <a:endParaRPr/>
          </a:p>
          <a:p>
            <a:pPr indent="-127000" lvl="0" marL="11620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it-IT"/>
              <a:t>Dire e scrivere in rete solo ciò che si ha il coraggio di dire di persona</a:t>
            </a:r>
            <a:endParaRPr/>
          </a:p>
          <a:p>
            <a:pPr indent="-12700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Comunicare in rete in modo sicuro</a:t>
            </a:r>
            <a:endParaRPr/>
          </a:p>
          <a:p>
            <a:pPr indent="-127000" lvl="0" marL="134143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it-IT"/>
              <a:t>comprendere le regole per comunicare in sicurezza su Internet</a:t>
            </a:r>
            <a:endParaRPr/>
          </a:p>
          <a:p>
            <a:pPr indent="-127000" lvl="0" marL="134143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it-IT"/>
              <a:t>valutare e affrontare situazioni ambigue e/o pericolose</a:t>
            </a:r>
            <a:endParaRPr/>
          </a:p>
        </p:txBody>
      </p:sp>
      <p:pic>
        <p:nvPicPr>
          <p:cNvPr id="257" name="Google Shape;25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41947" y="286604"/>
            <a:ext cx="1207924" cy="11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/>
          <p:nvPr>
            <p:ph type="title"/>
          </p:nvPr>
        </p:nvSpPr>
        <p:spPr>
          <a:xfrm>
            <a:off x="333286" y="286603"/>
            <a:ext cx="1172483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ct val="100000"/>
              <a:buFont typeface="Calibri"/>
              <a:buNone/>
            </a:pPr>
            <a:r>
              <a:rPr b="1" lang="it-IT">
                <a:solidFill>
                  <a:srgbClr val="9B2D1F"/>
                </a:solidFill>
              </a:rPr>
              <a:t>IL MANIFESTO DELLA COMUNICAZIONE NON OSTILE</a:t>
            </a:r>
            <a:br>
              <a:rPr b="1" lang="it-IT"/>
            </a:br>
            <a:endParaRPr/>
          </a:p>
        </p:txBody>
      </p:sp>
      <p:pic>
        <p:nvPicPr>
          <p:cNvPr descr="Global Inclusion - Partner Parole O_Stili" id="263" name="Google Shape;26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6667" y="1974078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l Manifesto della comunicazione non ostile è una carta&#10;che raccoglie 10 princìpi di stile per ridurre, arginare e combattere i linguaggi negativi.&#10;______________________________&#10;&#10;Firma il Manifesto della comunicazione non ostile &#10;paroleostili.com/firma-manifesto&#10;______________________________&#10;&#10;Credits&#10;&#10;Committente: Parole O_Stili&#10;&#10;Con il sostegno di: Fastweb, Coca Cola e Regione Sardegna&#10; &#10;Partner scientifici: Università Cattolica, Osservatorio Giovani  &#10;&#10;Coordinamento: Spaziouau&#10;&#10;Direzione artistica: Paolo Iabichino&#10;&#10;Direzione creativa: Lorenzo Clerici; Francesco Faccia; Paolo Zito&#10;&#10;Testi: Paolo Zito&#10;&#10;Illustrazioni: Claudia Bettinardi; Lucia Catellani; Francesco Faccia&#10;&#10;Animazioni: Anna Beozzi; Lorenzo Clerici; Stefano Buro&#10;&#10;Sound design: Simone Prandi&#10;&#10;Voce narrante: Marco Maccieri&#10;&#10;Project management: Tiziano Annulli; Nicola Bigi" id="264" name="Google Shape;264;p26" title="Il video del Manifesto della comunicazione non ostil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8960" y="2091941"/>
            <a:ext cx="3565496" cy="267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aroleostili.it/wp-content/uploads/2019/02/ManifestoInfanzia.png" id="269" name="Google Shape;269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6429" y="0"/>
            <a:ext cx="8998722" cy="6363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 txBox="1"/>
          <p:nvPr>
            <p:ph type="title"/>
          </p:nvPr>
        </p:nvSpPr>
        <p:spPr>
          <a:xfrm>
            <a:off x="333286" y="286603"/>
            <a:ext cx="1172483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ct val="100000"/>
              <a:buFont typeface="Calibri"/>
              <a:buNone/>
            </a:pPr>
            <a:r>
              <a:rPr b="1" lang="it-IT">
                <a:solidFill>
                  <a:srgbClr val="9B2D1F"/>
                </a:solidFill>
              </a:rPr>
              <a:t>IL MANIFESTO DELLA COMUNICAZIONE NON OSTILE</a:t>
            </a:r>
            <a:br>
              <a:rPr b="1" lang="it-IT"/>
            </a:br>
            <a:endParaRPr/>
          </a:p>
        </p:txBody>
      </p:sp>
      <p:sp>
        <p:nvSpPr>
          <p:cNvPr id="275" name="Google Shape;275;p28"/>
          <p:cNvSpPr txBox="1"/>
          <p:nvPr>
            <p:ph idx="1" type="body"/>
          </p:nvPr>
        </p:nvSpPr>
        <p:spPr>
          <a:xfrm>
            <a:off x="666572" y="1845734"/>
            <a:ext cx="10921524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UNA BUSSOLA PER NAVIGARE NEL MONDO VIRTUALE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UN PROGETTO SOCIALE DI SENSIBILIZZAZIONE CONTRO LA VIOLENZA DELLE PAROLE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PERCORSI DI EDUCAZIONE CIVICA PER TUTTI GLI ORDINI DI SCUOLA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Smile &amp; Learn-video tutorial animati  sulle regole di comportamento sui </a:t>
            </a:r>
            <a:r>
              <a:rPr b="1" lang="it-IT"/>
              <a:t>social, </a:t>
            </a:r>
            <a:r>
              <a:rPr lang="it-IT"/>
              <a:t>di protezione della propria </a:t>
            </a:r>
            <a:r>
              <a:rPr b="1" lang="it-IT"/>
              <a:t>privacy</a:t>
            </a:r>
            <a:r>
              <a:rPr lang="it-IT"/>
              <a:t> online, sull’uso coretto del telefono, su come riconoscere e contrastare il </a:t>
            </a:r>
            <a:r>
              <a:rPr b="1" lang="it-IT"/>
              <a:t>cyberbullismo</a:t>
            </a:r>
            <a:r>
              <a:rPr lang="it-IT"/>
              <a:t> e le </a:t>
            </a:r>
            <a:r>
              <a:rPr b="1" lang="it-IT"/>
              <a:t>fake news</a:t>
            </a:r>
            <a:r>
              <a:rPr lang="it-IT"/>
              <a:t>. (anche in inglese e spagnolo)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b="1"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76" name="Google Shape;27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6676" y="990109"/>
            <a:ext cx="791420" cy="801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"/>
          <p:cNvSpPr txBox="1"/>
          <p:nvPr>
            <p:ph idx="1" type="body"/>
          </p:nvPr>
        </p:nvSpPr>
        <p:spPr>
          <a:xfrm>
            <a:off x="743483" y="1845734"/>
            <a:ext cx="10921526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251301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b="1" lang="it-IT"/>
              <a:t>CONSIGLI DI LETTURA</a:t>
            </a:r>
            <a:endParaRPr b="1"/>
          </a:p>
        </p:txBody>
      </p:sp>
      <p:pic>
        <p:nvPicPr>
          <p:cNvPr id="282" name="Google Shape;28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7474" y="2312125"/>
            <a:ext cx="2748750" cy="382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67659" y="205100"/>
            <a:ext cx="1375872" cy="1375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"/>
          <p:cNvSpPr txBox="1"/>
          <p:nvPr>
            <p:ph type="title"/>
          </p:nvPr>
        </p:nvSpPr>
        <p:spPr>
          <a:xfrm>
            <a:off x="276884" y="28174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4800"/>
              <a:buFont typeface="Calibri"/>
              <a:buNone/>
            </a:pPr>
            <a:r>
              <a:rPr lang="it-IT">
                <a:solidFill>
                  <a:srgbClr val="9B2D1F"/>
                </a:solidFill>
              </a:rPr>
              <a:t>CREDITS</a:t>
            </a:r>
            <a:endParaRPr>
              <a:solidFill>
                <a:srgbClr val="9B2D1F"/>
              </a:solidFill>
            </a:endParaRPr>
          </a:p>
        </p:txBody>
      </p:sp>
      <p:sp>
        <p:nvSpPr>
          <p:cNvPr id="289" name="Google Shape;289;p30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it-IT" u="sng">
                <a:solidFill>
                  <a:schemeClr val="hlink"/>
                </a:solidFill>
                <a:hlinkClick r:id="rId3"/>
              </a:rPr>
              <a:t>https://www.agendadigitale.eu/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it-IT" u="sng">
                <a:solidFill>
                  <a:schemeClr val="hlink"/>
                </a:solidFill>
                <a:hlinkClick r:id="rId4"/>
              </a:rPr>
              <a:t>https://www.cittadinanzadigitale.eu/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it-IT" u="sng">
                <a:solidFill>
                  <a:schemeClr val="hlink"/>
                </a:solidFill>
                <a:hlinkClick r:id="rId5"/>
              </a:rPr>
              <a:t>https://www.commonsense.org/education/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it-IT" u="sng">
                <a:solidFill>
                  <a:schemeClr val="hlink"/>
                </a:solidFill>
                <a:hlinkClick r:id="rId6"/>
              </a:rPr>
              <a:t>https://mondodigitale.org/it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it-IT" u="sng">
                <a:solidFill>
                  <a:schemeClr val="hlink"/>
                </a:solidFill>
                <a:hlinkClick r:id="rId7"/>
              </a:rPr>
              <a:t>https://paroleostili.it/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4800"/>
              <a:buFont typeface="Calibri"/>
              <a:buNone/>
            </a:pPr>
            <a:r>
              <a:rPr b="1" lang="it-IT">
                <a:solidFill>
                  <a:srgbClr val="9B2D1F"/>
                </a:solidFill>
              </a:rPr>
              <a:t>DIGCOMP 2.1</a:t>
            </a:r>
            <a:endParaRPr b="1">
              <a:solidFill>
                <a:srgbClr val="9B2D1F"/>
              </a:solidFill>
            </a:endParaRPr>
          </a:p>
        </p:txBody>
      </p:sp>
      <p:sp>
        <p:nvSpPr>
          <p:cNvPr id="117" name="Google Shape;117;p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Nel Piano Nazionale Scuola Digitale (PNSD) nell’</a:t>
            </a:r>
            <a:r>
              <a:rPr b="1" lang="it-IT"/>
              <a:t>azione #14 “Un framework comune per le competenze digitali e l’educazione ai media degli studenti”</a:t>
            </a:r>
            <a:r>
              <a:rPr lang="it-IT"/>
              <a:t> si fa espresso riferimento a DigComp (2013) un quadro di riferimento europeo per le competenze digitali  finalizzato a consentire una descrizione condivisa delle competenze digitali dei cittadini, un modello che individua e descrive le competenze digitali in termini di conoscenze, abilità e atteggiamenti.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Per facilitare l’autovalutazione e la valutazione del livello di competenza digitale oggi si fa riferimento all’</a:t>
            </a:r>
            <a:r>
              <a:rPr b="1" lang="it-IT"/>
              <a:t>aggiornamento 2.1</a:t>
            </a:r>
            <a:r>
              <a:rPr lang="it-IT"/>
              <a:t> </a:t>
            </a:r>
            <a:r>
              <a:rPr b="1" lang="it-IT"/>
              <a:t>del framework europeo DigComp (</a:t>
            </a:r>
            <a:r>
              <a:rPr lang="it-IT"/>
              <a:t>2016) che si integra con il processo di revisione realizzato con DigComp 2.0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Suddivisione delle 21 competenze specifiche in 5 aree di competenza.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7305" y="178229"/>
            <a:ext cx="1617648" cy="1456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ct val="100000"/>
              <a:buFont typeface="Calibri"/>
              <a:buNone/>
            </a:pPr>
            <a:r>
              <a:rPr lang="it-IT">
                <a:solidFill>
                  <a:srgbClr val="9B2D1F"/>
                </a:solidFill>
              </a:rPr>
              <a:t>DGCOMP 2.1</a:t>
            </a:r>
            <a:br>
              <a:rPr lang="it-IT">
                <a:solidFill>
                  <a:srgbClr val="9B2D1F"/>
                </a:solidFill>
              </a:rPr>
            </a:br>
            <a:r>
              <a:rPr b="1" lang="it-IT">
                <a:solidFill>
                  <a:srgbClr val="9B2D1F"/>
                </a:solidFill>
              </a:rPr>
              <a:t>Area 1. Informazione e data literacy </a:t>
            </a:r>
            <a:br>
              <a:rPr lang="it-IT">
                <a:solidFill>
                  <a:srgbClr val="9B2D1F"/>
                </a:solidFill>
              </a:rPr>
            </a:br>
            <a:r>
              <a:rPr b="1" lang="it-IT" sz="2700">
                <a:solidFill>
                  <a:srgbClr val="9B2D1F"/>
                </a:solidFill>
              </a:rPr>
              <a:t>Alfabetizzazione su informazioni e dati</a:t>
            </a:r>
            <a:endParaRPr b="1">
              <a:solidFill>
                <a:srgbClr val="9B2D1F"/>
              </a:solidFill>
            </a:endParaRPr>
          </a:p>
        </p:txBody>
      </p:sp>
      <p:sp>
        <p:nvSpPr>
          <p:cNvPr id="124" name="Google Shape;124;p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1.1 Navigare, ricercare e filtrare dati, informazioni e contenuti digitali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1.2 Valutare dati, informazioni e contenuti digitali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1.3 Gestire dati, informazioni e contenuti digitali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it-IT"/>
              <a:t>competenze utili ad identificare, localizzare, recuperare, conservare, organizzare e analizzare le informazioni digitali, giudicarne l’importanza e lo scopo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4300"/>
              <a:buFont typeface="Calibri"/>
              <a:buNone/>
            </a:pPr>
            <a:r>
              <a:rPr lang="it-IT" sz="4300">
                <a:solidFill>
                  <a:srgbClr val="9B2D1F"/>
                </a:solidFill>
              </a:rPr>
              <a:t>DGCOMP 2.1</a:t>
            </a:r>
            <a:br>
              <a:rPr lang="it-IT">
                <a:solidFill>
                  <a:srgbClr val="9B2D1F"/>
                </a:solidFill>
              </a:rPr>
            </a:br>
            <a:r>
              <a:rPr b="1" lang="it-IT" sz="4300">
                <a:solidFill>
                  <a:srgbClr val="9B2D1F"/>
                </a:solidFill>
              </a:rPr>
              <a:t>Area 2. Comunicazione e collaborazione </a:t>
            </a:r>
            <a:endParaRPr/>
          </a:p>
        </p:txBody>
      </p:sp>
      <p:sp>
        <p:nvSpPr>
          <p:cNvPr id="130" name="Google Shape;130;p5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2.1 Interagire con le tecnologie digitali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2.2 Condividere con le tecnologie digitali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2.3 Impegnarsi nella cittadinanza con le tecnologie digitali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2.4 Collaborare attraverso le tecnologie digitali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2.5 Netiquette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it-IT"/>
              <a:t> 2.6 Gestire l’identità digitale</a:t>
            </a:r>
            <a:endParaRPr/>
          </a:p>
          <a:p>
            <a:pPr indent="-127000" lvl="0" marL="9144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it-IT"/>
              <a:t>competenze utili a comunicare in ambienti digitali, condividere risorse attraverso strumenti on-line, collegarsi con gli altri e collaborare attraverso strumenti digitali, interagire e partecipare alle comunità e alle reti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4300"/>
              <a:buFont typeface="Calibri"/>
              <a:buNone/>
            </a:pPr>
            <a:r>
              <a:rPr lang="it-IT" sz="4300">
                <a:solidFill>
                  <a:srgbClr val="9B2D1F"/>
                </a:solidFill>
              </a:rPr>
              <a:t>DGCOMP 2.1</a:t>
            </a:r>
            <a:br>
              <a:rPr lang="it-IT" sz="4300">
                <a:solidFill>
                  <a:srgbClr val="9B2D1F"/>
                </a:solidFill>
              </a:rPr>
            </a:br>
            <a:r>
              <a:rPr b="1" lang="it-IT" sz="4300">
                <a:solidFill>
                  <a:srgbClr val="9B2D1F"/>
                </a:solidFill>
              </a:rPr>
              <a:t>Area 3. Creazione di contenuti digitali</a:t>
            </a:r>
            <a:endParaRPr/>
          </a:p>
        </p:txBody>
      </p:sp>
      <p:sp>
        <p:nvSpPr>
          <p:cNvPr id="136" name="Google Shape;136;p6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3.1 Sviluppare contenuti digitali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3.2 Integrare e rielaborare contenuti digitali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3.3 Copyright e licenze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3.4 Programmazione</a:t>
            </a:r>
            <a:endParaRPr/>
          </a:p>
          <a:p>
            <a:pPr indent="-127000" lvl="0" marL="9144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it-IT"/>
              <a:t>competenze necessarie a creare e modificare nuovi contenuti (elaborare testi, immagini, video); integrare e rielaborare le conoscenze e i contenuti; produrre espressioni creative, contenuti media e programmare; conoscere e applicare i diritti di proprietà intellettuale e le licenze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4300"/>
              <a:buFont typeface="Calibri"/>
              <a:buNone/>
            </a:pPr>
            <a:r>
              <a:rPr lang="it-IT" sz="4300">
                <a:solidFill>
                  <a:srgbClr val="9B2D1F"/>
                </a:solidFill>
              </a:rPr>
              <a:t>DGCOMP 2.1</a:t>
            </a:r>
            <a:br>
              <a:rPr lang="it-IT">
                <a:solidFill>
                  <a:srgbClr val="9B2D1F"/>
                </a:solidFill>
              </a:rPr>
            </a:br>
            <a:r>
              <a:rPr b="1" lang="it-IT" sz="4300">
                <a:solidFill>
                  <a:srgbClr val="9B2D1F"/>
                </a:solidFill>
              </a:rPr>
              <a:t>Area 4. Sicurezza </a:t>
            </a:r>
            <a:endParaRPr/>
          </a:p>
        </p:txBody>
      </p:sp>
      <p:sp>
        <p:nvSpPr>
          <p:cNvPr id="142" name="Google Shape;142;p7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4.1 Proteggere i dispositivi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4.2 Proteggere i dati personali e la privacy 4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.3 Tutelare la salute e il benessere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4.4 Proteggere l’ambiente</a:t>
            </a:r>
            <a:endParaRPr/>
          </a:p>
          <a:p>
            <a:pPr indent="-127000" lvl="0" marL="9144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it-IT"/>
              <a:t>competenze per la protezione personale, protezione dei dati, protezione dell’identità digitale, misure di sicurezza, uso sicuro e sostenibile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4300"/>
              <a:buFont typeface="Calibri"/>
              <a:buNone/>
            </a:pPr>
            <a:r>
              <a:rPr lang="it-IT" sz="4300">
                <a:solidFill>
                  <a:srgbClr val="9B2D1F"/>
                </a:solidFill>
              </a:rPr>
              <a:t>DGCOMP 2.1</a:t>
            </a:r>
            <a:br>
              <a:rPr lang="it-IT" sz="4300">
                <a:solidFill>
                  <a:srgbClr val="9B2D1F"/>
                </a:solidFill>
              </a:rPr>
            </a:br>
            <a:r>
              <a:rPr b="1" lang="it-IT" sz="4300">
                <a:solidFill>
                  <a:srgbClr val="9B2D1F"/>
                </a:solidFill>
              </a:rPr>
              <a:t>Area 5. Problem solving</a:t>
            </a:r>
            <a:endParaRPr b="1" sz="4300">
              <a:solidFill>
                <a:srgbClr val="9B2D1F"/>
              </a:solidFill>
            </a:endParaRPr>
          </a:p>
        </p:txBody>
      </p:sp>
      <p:sp>
        <p:nvSpPr>
          <p:cNvPr id="148" name="Google Shape;148;p8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5.1 Risolvere problemi tecnici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5.2 Identificare i bisogni e le risposte tecnologiche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5.3 Usare creativamente le tecnologie digitali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it-IT"/>
              <a:t>5.4 Identificare i gap di competenza digitale</a:t>
            </a:r>
            <a:endParaRPr/>
          </a:p>
          <a:p>
            <a:pPr indent="-127000" lvl="0" marL="9144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it-IT"/>
              <a:t>competenze utili ad identificare i bisogni e le risorse digitali, prendere decisioni informate sui più appropriati strumenti digitali secondo lo scopo o necessità, risolvere problemi concettuali attraverso i mezzi digitali, utilizzare creativamente le tecnologie, risolvere problemi tecnici, aggiornare la propria competenza e quella altrui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type="title"/>
          </p:nvPr>
        </p:nvSpPr>
        <p:spPr>
          <a:xfrm>
            <a:off x="1028914" y="410198"/>
            <a:ext cx="10058400" cy="916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Pts val="4800"/>
              <a:buFont typeface="Calibri"/>
              <a:buNone/>
            </a:pPr>
            <a:r>
              <a:rPr b="1" lang="it-IT">
                <a:solidFill>
                  <a:srgbClr val="9B2D1F"/>
                </a:solidFill>
              </a:rPr>
              <a:t>LA COMPETENZA DIGITALE</a:t>
            </a:r>
            <a:endParaRPr b="1">
              <a:solidFill>
                <a:srgbClr val="9B2D1F"/>
              </a:solidFill>
            </a:endParaRPr>
          </a:p>
        </p:txBody>
      </p:sp>
      <p:sp>
        <p:nvSpPr>
          <p:cNvPr id="154" name="Google Shape;154;p9"/>
          <p:cNvSpPr txBox="1"/>
          <p:nvPr>
            <p:ph idx="1" type="body"/>
          </p:nvPr>
        </p:nvSpPr>
        <p:spPr>
          <a:xfrm>
            <a:off x="1028914" y="2956688"/>
            <a:ext cx="10058400" cy="217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it-IT"/>
              <a:t>Ciascun livello rappresenta un gradino in più nell’acquisizione da parte dei cittadini delle competenze in relazione alla sfida cognitiva, alla complessità delle attività che possono gestire e alla loro autonomia nello svolgimento dell’attività.</a:t>
            </a:r>
            <a:endParaRPr/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0075" y="73298"/>
            <a:ext cx="2252409" cy="1590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ttivo">
  <a:themeElements>
    <a:clrScheme name="Retrospect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2021-03-17T12:17:22Z</dcterms:created>
  <dc:creator>katia</dc:creator>
</cp:coreProperties>
</file>